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70" r:id="rId4"/>
    <p:sldId id="268" r:id="rId5"/>
    <p:sldId id="269" r:id="rId6"/>
    <p:sldId id="272" r:id="rId7"/>
    <p:sldId id="273" r:id="rId8"/>
    <p:sldId id="274" r:id="rId9"/>
    <p:sldId id="260" r:id="rId10"/>
    <p:sldId id="275" r:id="rId11"/>
    <p:sldId id="276" r:id="rId12"/>
    <p:sldId id="277" r:id="rId13"/>
    <p:sldId id="264" r:id="rId14"/>
    <p:sldId id="265" r:id="rId15"/>
    <p:sldId id="267" r:id="rId16"/>
  </p:sldIdLst>
  <p:sldSz cx="12192000" cy="6858000"/>
  <p:notesSz cx="6858000" cy="9144000"/>
  <p:defaultTextStyle>
    <a:defPPr>
      <a:defRPr lang="da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56"/>
    <p:restoredTop sz="94676"/>
  </p:normalViewPr>
  <p:slideViewPr>
    <p:cSldViewPr snapToGrid="0">
      <p:cViewPr varScale="1">
        <p:scale>
          <a:sx n="94" d="100"/>
          <a:sy n="94" d="100"/>
        </p:scale>
        <p:origin x="114" y="3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3" name="Pladsholder til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EE077E-3C35-4A27-A2F9-A4677E3D0144}" type="datetimeFigureOut">
              <a:rPr lang="da-DK" smtClean="0"/>
              <a:t>07-01-2025</a:t>
            </a:fld>
            <a:endParaRPr lang="da-DK"/>
          </a:p>
        </p:txBody>
      </p:sp>
      <p:sp>
        <p:nvSpPr>
          <p:cNvPr id="4" name="Pladsholder til slidebille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a-DK"/>
          </a:p>
        </p:txBody>
      </p:sp>
      <p:sp>
        <p:nvSpPr>
          <p:cNvPr id="5" name="Pladsholder til no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724A84-4972-4B14-8B37-AC2D8C2E8A4D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9931569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B38766-1109-4170-97CC-8152E32859CE}" type="slidenum">
              <a:rPr lang="da-DK" smtClean="0"/>
              <a:t>7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063367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C0FAB78-13EF-47A1-98EE-6A3579AF2C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Undertitel 2">
            <a:extLst>
              <a:ext uri="{FF2B5EF4-FFF2-40B4-BE49-F238E27FC236}">
                <a16:creationId xmlns:a16="http://schemas.microsoft.com/office/drawing/2014/main" id="{3D20C2CE-D169-E35C-9292-BB13E5FAC3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/>
              <a:t>Klik for at redigere undertiteltypografien i masteren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6590D52D-A8D0-19FF-7433-258BF40E2F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7CF9F-5F8C-304C-8803-13707BE914E6}" type="datetimeFigureOut">
              <a:rPr lang="da-DK" smtClean="0"/>
              <a:t>07-01-2025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882F6940-79A8-082E-5FE0-276BCDF84A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BB69D6CB-8F8B-B319-E4CF-44AAC42C2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3EF62-AF29-BA42-83B0-C0B2C0D68126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2868833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og lodr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BDFCA4-29F7-096D-141C-0F84D77F77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lodret titel 2">
            <a:extLst>
              <a:ext uri="{FF2B5EF4-FFF2-40B4-BE49-F238E27FC236}">
                <a16:creationId xmlns:a16="http://schemas.microsoft.com/office/drawing/2014/main" id="{373AAB2B-D0EA-EE08-DFDA-F3966FB84C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753703E8-E052-1F0B-598D-AEE9497697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7CF9F-5F8C-304C-8803-13707BE914E6}" type="datetimeFigureOut">
              <a:rPr lang="da-DK" smtClean="0"/>
              <a:t>07-01-2025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B07E19D9-F872-27D1-A6F3-1F3D56DF03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55AD10AD-1C1B-44B6-7D73-B5A5CD3F7F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3EF62-AF29-BA42-83B0-C0B2C0D68126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1067150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et ti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ret titel 1">
            <a:extLst>
              <a:ext uri="{FF2B5EF4-FFF2-40B4-BE49-F238E27FC236}">
                <a16:creationId xmlns:a16="http://schemas.microsoft.com/office/drawing/2014/main" id="{0B7E5BC3-F681-5D85-42F3-6991025E88C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lodret titel 2">
            <a:extLst>
              <a:ext uri="{FF2B5EF4-FFF2-40B4-BE49-F238E27FC236}">
                <a16:creationId xmlns:a16="http://schemas.microsoft.com/office/drawing/2014/main" id="{D04ED694-531C-8189-710A-EF827303D7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273A37FE-5AD1-D4B0-4E30-1FE9AEC9C0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7CF9F-5F8C-304C-8803-13707BE914E6}" type="datetimeFigureOut">
              <a:rPr lang="da-DK" smtClean="0"/>
              <a:t>07-01-2025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512A75DE-50EC-E391-9CED-82313FD1DD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8C00B1DE-F983-9920-B799-A7CAE983D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3EF62-AF29-BA42-83B0-C0B2C0D68126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0644394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C3F4DAB-5159-8EFD-B57A-0B8190A40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634D7CCF-6DE2-06D7-872A-3C31D54CFA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59723CD1-A130-ABC6-1500-AD59F7F9C2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7CF9F-5F8C-304C-8803-13707BE914E6}" type="datetimeFigureOut">
              <a:rPr lang="da-DK" smtClean="0"/>
              <a:t>07-01-2025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F89E95A0-AEC8-08DD-C4A8-FF063AD4B8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1DE47FC3-A7E1-EE58-83B0-71B95D5A7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3EF62-AF29-BA42-83B0-C0B2C0D68126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7427580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fsnit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FDE9CF-41CA-1DD2-BB41-0758FF2DAD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0A0B8865-EF20-0E3E-6D60-1D67F94571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376A526A-1C78-D01D-03ED-A0A3AD81FF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7CF9F-5F8C-304C-8803-13707BE914E6}" type="datetimeFigureOut">
              <a:rPr lang="da-DK" smtClean="0"/>
              <a:t>07-01-2025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A6C9AF4F-F5D1-4CF2-E866-F422C531FB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FBC1F5D0-3345-63BB-CB01-25BAAFD6E2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3EF62-AF29-BA42-83B0-C0B2C0D68126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6446470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dholdsobjek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66375EA-7A61-B159-4266-D64BDEA2B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69F419DE-E17F-3DB3-B742-23E795E014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D2FC9A6F-A91A-00EF-55A5-A31D3673F0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A4F704C6-14D4-03F0-C2C6-31526B9232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7CF9F-5F8C-304C-8803-13707BE914E6}" type="datetimeFigureOut">
              <a:rPr lang="da-DK" smtClean="0"/>
              <a:t>07-01-2025</a:t>
            </a:fld>
            <a:endParaRPr lang="da-DK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7148789A-4A68-B3B7-E61D-F5E1419EB5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90904640-CBFF-DC18-43F7-7626CC556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3EF62-AF29-BA42-83B0-C0B2C0D68126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0261606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5CF0544-4028-5A86-1281-7227CF5349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BA86C48D-83E8-499C-F92F-EDDB7A1443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1C8CA9BD-9274-8C4B-7DD8-F86157F615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5" name="Pladsholder til tekst 4">
            <a:extLst>
              <a:ext uri="{FF2B5EF4-FFF2-40B4-BE49-F238E27FC236}">
                <a16:creationId xmlns:a16="http://schemas.microsoft.com/office/drawing/2014/main" id="{E1B06061-1FFA-BA75-450B-3907DEABDE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6" name="Pladsholder til indhold 5">
            <a:extLst>
              <a:ext uri="{FF2B5EF4-FFF2-40B4-BE49-F238E27FC236}">
                <a16:creationId xmlns:a16="http://schemas.microsoft.com/office/drawing/2014/main" id="{C1E09B65-5F94-E058-850F-823FBE16B5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7" name="Pladsholder til dato 6">
            <a:extLst>
              <a:ext uri="{FF2B5EF4-FFF2-40B4-BE49-F238E27FC236}">
                <a16:creationId xmlns:a16="http://schemas.microsoft.com/office/drawing/2014/main" id="{9683A62D-36A1-05D0-D131-61F0B4805C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7CF9F-5F8C-304C-8803-13707BE914E6}" type="datetimeFigureOut">
              <a:rPr lang="da-DK" smtClean="0"/>
              <a:t>07-01-2025</a:t>
            </a:fld>
            <a:endParaRPr lang="da-DK"/>
          </a:p>
        </p:txBody>
      </p:sp>
      <p:sp>
        <p:nvSpPr>
          <p:cNvPr id="8" name="Pladsholder til sidefod 7">
            <a:extLst>
              <a:ext uri="{FF2B5EF4-FFF2-40B4-BE49-F238E27FC236}">
                <a16:creationId xmlns:a16="http://schemas.microsoft.com/office/drawing/2014/main" id="{94AEA898-D417-D9D6-7F1D-4FD7AF986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9" name="Pladsholder til slidenummer 8">
            <a:extLst>
              <a:ext uri="{FF2B5EF4-FFF2-40B4-BE49-F238E27FC236}">
                <a16:creationId xmlns:a16="http://schemas.microsoft.com/office/drawing/2014/main" id="{0EBA3365-6528-D036-C343-A584B28597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3EF62-AF29-BA42-83B0-C0B2C0D68126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1741598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977C70F-A677-3133-2336-9B5E1F0079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dato 2">
            <a:extLst>
              <a:ext uri="{FF2B5EF4-FFF2-40B4-BE49-F238E27FC236}">
                <a16:creationId xmlns:a16="http://schemas.microsoft.com/office/drawing/2014/main" id="{E2FD291F-2E74-960C-0C51-5BD9777BEB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7CF9F-5F8C-304C-8803-13707BE914E6}" type="datetimeFigureOut">
              <a:rPr lang="da-DK" smtClean="0"/>
              <a:t>07-01-2025</a:t>
            </a:fld>
            <a:endParaRPr lang="da-DK"/>
          </a:p>
        </p:txBody>
      </p:sp>
      <p:sp>
        <p:nvSpPr>
          <p:cNvPr id="4" name="Pladsholder til sidefod 3">
            <a:extLst>
              <a:ext uri="{FF2B5EF4-FFF2-40B4-BE49-F238E27FC236}">
                <a16:creationId xmlns:a16="http://schemas.microsoft.com/office/drawing/2014/main" id="{05849CA9-037F-1F00-17AF-2FE505C1E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9BC2BCB0-F7EF-0F23-2B06-D3C9CCA4EE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3EF62-AF29-BA42-83B0-C0B2C0D68126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7563582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>
            <a:extLst>
              <a:ext uri="{FF2B5EF4-FFF2-40B4-BE49-F238E27FC236}">
                <a16:creationId xmlns:a16="http://schemas.microsoft.com/office/drawing/2014/main" id="{9DCFFB26-D906-3B5F-8EA8-C23DDE4196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7CF9F-5F8C-304C-8803-13707BE914E6}" type="datetimeFigureOut">
              <a:rPr lang="da-DK" smtClean="0"/>
              <a:t>07-01-2025</a:t>
            </a:fld>
            <a:endParaRPr lang="da-DK"/>
          </a:p>
        </p:txBody>
      </p:sp>
      <p:sp>
        <p:nvSpPr>
          <p:cNvPr id="3" name="Pladsholder til sidefod 2">
            <a:extLst>
              <a:ext uri="{FF2B5EF4-FFF2-40B4-BE49-F238E27FC236}">
                <a16:creationId xmlns:a16="http://schemas.microsoft.com/office/drawing/2014/main" id="{25911255-901D-6DC3-18C6-3A147588FF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6B222B1D-D8FF-6365-F4F2-FF31A71FD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3EF62-AF29-BA42-83B0-C0B2C0D68126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367513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dhold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DB8A3B-3985-A2AF-AB1A-93BAED327B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199E2657-D308-3A66-E223-1B5E44EEB4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tekst 3">
            <a:extLst>
              <a:ext uri="{FF2B5EF4-FFF2-40B4-BE49-F238E27FC236}">
                <a16:creationId xmlns:a16="http://schemas.microsoft.com/office/drawing/2014/main" id="{83CEAC3F-DD92-F2E1-3C7E-ACCDF0DC7F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C3D72675-217B-5A62-DF91-7370B118C4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7CF9F-5F8C-304C-8803-13707BE914E6}" type="datetimeFigureOut">
              <a:rPr lang="da-DK" smtClean="0"/>
              <a:t>07-01-2025</a:t>
            </a:fld>
            <a:endParaRPr lang="da-DK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206D7BBD-0E74-FD30-5807-6A04A2C47F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91D22CE6-5AD7-466E-BB08-F7FEFD42B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3EF62-AF29-BA42-83B0-C0B2C0D68126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1072047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lede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FDEFD5-0649-6D62-A67B-ACF2017398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billede 2">
            <a:extLst>
              <a:ext uri="{FF2B5EF4-FFF2-40B4-BE49-F238E27FC236}">
                <a16:creationId xmlns:a16="http://schemas.microsoft.com/office/drawing/2014/main" id="{AECCC8CA-2456-575A-1221-78CB809D014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a-DK"/>
          </a:p>
        </p:txBody>
      </p:sp>
      <p:sp>
        <p:nvSpPr>
          <p:cNvPr id="4" name="Pladsholder til tekst 3">
            <a:extLst>
              <a:ext uri="{FF2B5EF4-FFF2-40B4-BE49-F238E27FC236}">
                <a16:creationId xmlns:a16="http://schemas.microsoft.com/office/drawing/2014/main" id="{5F6110BD-945F-58A6-BCAC-C8FAD110C7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1885005B-BDE7-E9BF-F13D-5FCEAE3B9E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7CF9F-5F8C-304C-8803-13707BE914E6}" type="datetimeFigureOut">
              <a:rPr lang="da-DK" smtClean="0"/>
              <a:t>07-01-2025</a:t>
            </a:fld>
            <a:endParaRPr lang="da-DK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7F5F4C05-6C7C-D7D9-710E-F0320C8E70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33E6AC8A-FF7B-FC9C-BB5E-B2D58F615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3EF62-AF29-BA42-83B0-C0B2C0D68126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1372607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itel 1">
            <a:extLst>
              <a:ext uri="{FF2B5EF4-FFF2-40B4-BE49-F238E27FC236}">
                <a16:creationId xmlns:a16="http://schemas.microsoft.com/office/drawing/2014/main" id="{6BCFFCAF-954F-8A66-364C-FD44E69B6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D6BA63B3-6BCC-F5D9-603C-F74C8B1E18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F0E25FDE-37BE-D75E-5D2E-3C977B90F3F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5D7CF9F-5F8C-304C-8803-13707BE914E6}" type="datetimeFigureOut">
              <a:rPr lang="da-DK" smtClean="0"/>
              <a:t>07-01-2025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C6E09D32-CEF6-5111-4A1D-CF9EE055B7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140DEF90-F199-BEA7-E241-C8700D8201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DB3EF62-AF29-BA42-83B0-C0B2C0D68126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5908628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17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7A8FE91-5732-8F7A-0785-A9781D15CA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-1402555"/>
            <a:ext cx="9144000" cy="2387600"/>
          </a:xfrm>
        </p:spPr>
        <p:txBody>
          <a:bodyPr/>
          <a:lstStyle/>
          <a:p>
            <a:r>
              <a:rPr lang="en-US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Simulation of temperature</a:t>
            </a:r>
          </a:p>
        </p:txBody>
      </p:sp>
      <p:sp>
        <p:nvSpPr>
          <p:cNvPr id="3" name="Undertitel 2">
            <a:extLst>
              <a:ext uri="{FF2B5EF4-FFF2-40B4-BE49-F238E27FC236}">
                <a16:creationId xmlns:a16="http://schemas.microsoft.com/office/drawing/2014/main" id="{D6BCBD98-87FF-290B-4C18-0707D9AD7FA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noProof="0" dirty="0"/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2DC9E8D4-70AC-3237-277E-E1BEE56696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597" y="959042"/>
            <a:ext cx="11106805" cy="3470877"/>
          </a:xfrm>
          <a:prstGeom prst="rect">
            <a:avLst/>
          </a:prstGeom>
        </p:spPr>
      </p:pic>
      <p:pic>
        <p:nvPicPr>
          <p:cNvPr id="7" name="Billede 6" descr="Et billede, der indeholder skærmbillede, Kurve, linje/række, diagram&#10;&#10;Automatisk genereret beskrivelse">
            <a:extLst>
              <a:ext uri="{FF2B5EF4-FFF2-40B4-BE49-F238E27FC236}">
                <a16:creationId xmlns:a16="http://schemas.microsoft.com/office/drawing/2014/main" id="{9E24D619-AED9-D0E9-AB64-75AC23028F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4130" y="4429919"/>
            <a:ext cx="6443738" cy="2379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1608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96BD913-0C9F-976C-A369-D474248742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55361"/>
            <a:ext cx="10515600" cy="1325563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Find phase transition of simple molecule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kstfelt 7">
                <a:extLst>
                  <a:ext uri="{FF2B5EF4-FFF2-40B4-BE49-F238E27FC236}">
                    <a16:creationId xmlns:a16="http://schemas.microsoft.com/office/drawing/2014/main" id="{2344E2BF-E759-BF79-4C17-B5133CF908C7}"/>
                  </a:ext>
                </a:extLst>
              </p:cNvPr>
              <p:cNvSpPr txBox="1"/>
              <p:nvPr/>
            </p:nvSpPr>
            <p:spPr>
              <a:xfrm>
                <a:off x="633352" y="930729"/>
                <a:ext cx="7873834" cy="18158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Set up a system of relaxed atoms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Run MD-simulation for several temperatures.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Calculate the thermally averaged energies, and 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as a function of temperature</a:t>
                </a:r>
              </a:p>
            </p:txBody>
          </p:sp>
        </mc:Choice>
        <mc:Fallback xmlns="">
          <p:sp>
            <p:nvSpPr>
              <p:cNvPr id="8" name="Tekstfelt 7">
                <a:extLst>
                  <a:ext uri="{FF2B5EF4-FFF2-40B4-BE49-F238E27FC236}">
                    <a16:creationId xmlns:a16="http://schemas.microsoft.com/office/drawing/2014/main" id="{2344E2BF-E759-BF79-4C17-B5133CF908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352" y="930729"/>
                <a:ext cx="7873834" cy="1815882"/>
              </a:xfrm>
              <a:prstGeom prst="rect">
                <a:avLst/>
              </a:prstGeom>
              <a:blipFill>
                <a:blip r:embed="rId3"/>
                <a:stretch>
                  <a:fillRect l="-1286" t="-3472" r="-1286" b="-8333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Billede 13">
            <a:extLst>
              <a:ext uri="{FF2B5EF4-FFF2-40B4-BE49-F238E27FC236}">
                <a16:creationId xmlns:a16="http://schemas.microsoft.com/office/drawing/2014/main" id="{2D1B0F1D-73F3-A3E9-A49A-25DBF9A4F5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911592"/>
            <a:ext cx="12192000" cy="3316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1472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>
            <a:extLst>
              <a:ext uri="{FF2B5EF4-FFF2-40B4-BE49-F238E27FC236}">
                <a16:creationId xmlns:a16="http://schemas.microsoft.com/office/drawing/2014/main" id="{15F0F414-3FFC-A871-04D9-E39909E017E8}"/>
              </a:ext>
            </a:extLst>
          </p:cNvPr>
          <p:cNvSpPr txBox="1">
            <a:spLocks/>
          </p:cNvSpPr>
          <p:nvPr/>
        </p:nvSpPr>
        <p:spPr>
          <a:xfrm>
            <a:off x="838200" y="-25536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Find phase transition of simple molecule</a:t>
            </a:r>
            <a:endParaRPr lang="en-US" dirty="0"/>
          </a:p>
        </p:txBody>
      </p:sp>
      <p:pic>
        <p:nvPicPr>
          <p:cNvPr id="11" name="Pladsholder til indhold 10" descr="Et billede, der indeholder linje/række, diagram, tekst, Kurve&#10;&#10;Automatisk genereret beskrivelse">
            <a:extLst>
              <a:ext uri="{FF2B5EF4-FFF2-40B4-BE49-F238E27FC236}">
                <a16:creationId xmlns:a16="http://schemas.microsoft.com/office/drawing/2014/main" id="{7513A821-218E-7D28-1145-2CEF78A94E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8579" y="3795816"/>
            <a:ext cx="10894845" cy="2905292"/>
          </a:xfrm>
          <a:prstGeom prst="rect">
            <a:avLst/>
          </a:prstGeom>
        </p:spPr>
      </p:pic>
      <p:pic>
        <p:nvPicPr>
          <p:cNvPr id="12" name="Pladsholder til indhold 6" descr="Et billede, der indeholder linje/række, skærmbillede, tekst, diagram&#10;&#10;Automatisk genereret beskrivelse">
            <a:extLst>
              <a:ext uri="{FF2B5EF4-FFF2-40B4-BE49-F238E27FC236}">
                <a16:creationId xmlns:a16="http://schemas.microsoft.com/office/drawing/2014/main" id="{24DD723A-5078-EC6C-5946-B745DF0EE4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579" y="716092"/>
            <a:ext cx="10894841" cy="2905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5211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kstfelt 7">
                <a:extLst>
                  <a:ext uri="{FF2B5EF4-FFF2-40B4-BE49-F238E27FC236}">
                    <a16:creationId xmlns:a16="http://schemas.microsoft.com/office/drawing/2014/main" id="{B42D715C-EDD9-4663-AE62-2C2A9C0D14CA}"/>
                  </a:ext>
                </a:extLst>
              </p:cNvPr>
              <p:cNvSpPr txBox="1"/>
              <p:nvPr/>
            </p:nvSpPr>
            <p:spPr>
              <a:xfrm>
                <a:off x="362744" y="1102859"/>
                <a:ext cx="8334397" cy="15624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da-DK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We </a:t>
                </a:r>
                <a:r>
                  <a:rPr lang="da-DK" sz="2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compare</a:t>
                </a:r>
                <a:r>
                  <a:rPr lang="da-DK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da-DK" sz="2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our</a:t>
                </a:r>
                <a:r>
                  <a:rPr lang="da-DK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da-DK" sz="2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results</a:t>
                </a:r>
                <a:r>
                  <a:rPr lang="da-DK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with </a:t>
                </a:r>
                <a:r>
                  <a:rPr lang="da-DK" sz="2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equipartition</a:t>
                </a:r>
                <a:r>
                  <a:rPr lang="da-DK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da-DK" sz="2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theorem</a:t>
                </a:r>
                <a:r>
                  <a:rPr lang="da-DK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</a:p>
              <a:p>
                <a:pPr marL="914400" lvl="1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a-DK" sz="28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da-DK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𝑈</m:t>
                        </m:r>
                      </m:e>
                      <m:sub>
                        <m:r>
                          <a:rPr lang="da-DK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  <m:r>
                      <a:rPr lang="da-DK" sz="28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da-DK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da-DK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da-DK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lang="da-DK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da-DK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e>
                      <m:sub>
                        <m:r>
                          <a:rPr lang="da-DK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sub>
                    </m:sSub>
                    <m:sSub>
                      <m:sSubPr>
                        <m:ctrlPr>
                          <a:rPr lang="da-DK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da-DK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a:rPr lang="da-DK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𝑎𝑡𝑜𝑚</m:t>
                        </m:r>
                      </m:sub>
                    </m:sSub>
                    <m:sSub>
                      <m:sSubPr>
                        <m:ctrlPr>
                          <a:rPr lang="da-DK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da-DK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𝑓</m:t>
                        </m:r>
                      </m:e>
                      <m:sub>
                        <m:r>
                          <a:rPr lang="da-DK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𝑑𝑒𝑔</m:t>
                        </m:r>
                      </m:sub>
                    </m:sSub>
                    <m:r>
                      <a:rPr lang="da-DK" sz="28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𝑇</m:t>
                    </m:r>
                  </m:oMath>
                </a14:m>
                <a:endParaRPr lang="da-DK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da-DK" sz="2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We</a:t>
                </a:r>
                <a:r>
                  <a:rPr lang="da-DK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have </a:t>
                </a:r>
                <a:r>
                  <a:rPr lang="da-DK" sz="2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effectively</a:t>
                </a:r>
                <a:r>
                  <a:rPr lang="da-DK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da-DK" sz="2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gone</a:t>
                </a:r>
                <a:r>
                  <a:rPr lang="da-DK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from solid- to gas-</a:t>
                </a:r>
                <a:r>
                  <a:rPr lang="da-DK" sz="2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phase</a:t>
                </a:r>
                <a:r>
                  <a:rPr lang="da-DK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</a:t>
                </a:r>
                <a:r>
                  <a:rPr lang="da-DK" sz="28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itchFamily="2" charset="2"/>
                  </a:rPr>
                  <a:t></a:t>
                </a:r>
                <a:endParaRPr lang="da-DK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Tekstfelt 7">
                <a:extLst>
                  <a:ext uri="{FF2B5EF4-FFF2-40B4-BE49-F238E27FC236}">
                    <a16:creationId xmlns:a16="http://schemas.microsoft.com/office/drawing/2014/main" id="{B42D715C-EDD9-4663-AE62-2C2A9C0D14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744" y="1102859"/>
                <a:ext cx="8334397" cy="1562479"/>
              </a:xfrm>
              <a:prstGeom prst="rect">
                <a:avLst/>
              </a:prstGeom>
              <a:blipFill>
                <a:blip r:embed="rId4"/>
                <a:stretch>
                  <a:fillRect l="-1218" t="-4032" r="-609" b="-10484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itel 1">
            <a:extLst>
              <a:ext uri="{FF2B5EF4-FFF2-40B4-BE49-F238E27FC236}">
                <a16:creationId xmlns:a16="http://schemas.microsoft.com/office/drawing/2014/main" id="{CE6D6E4A-764E-9E78-FAEC-93C165F51E5A}"/>
              </a:ext>
            </a:extLst>
          </p:cNvPr>
          <p:cNvSpPr txBox="1">
            <a:spLocks/>
          </p:cNvSpPr>
          <p:nvPr/>
        </p:nvSpPr>
        <p:spPr>
          <a:xfrm>
            <a:off x="838200" y="-25536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Find phase transition of simple molecule</a:t>
            </a:r>
            <a:endParaRPr lang="en-US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2F4756E2-4645-81C2-1FD9-B82BFD3F77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954770"/>
            <a:ext cx="12192000" cy="3483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4844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E136E0-6110-C67C-AAA1-8D0467F82D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75395"/>
            <a:ext cx="10515600" cy="1325563"/>
          </a:xfrm>
        </p:spPr>
        <p:txBody>
          <a:bodyPr/>
          <a:lstStyle/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Another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phenomena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Simulated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annealing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ladsholder til indhold 3">
            <a:extLst>
              <a:ext uri="{FF2B5EF4-FFF2-40B4-BE49-F238E27FC236}">
                <a16:creationId xmlns:a16="http://schemas.microsoft.com/office/drawing/2014/main" id="{136C06E5-48FB-EEE6-EA11-0F2884285A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2227349"/>
            <a:ext cx="12192000" cy="3810000"/>
          </a:xfrm>
          <a:prstGeom prst="rect">
            <a:avLst/>
          </a:prstGeom>
        </p:spPr>
      </p:pic>
      <p:sp>
        <p:nvSpPr>
          <p:cNvPr id="5" name="Tekstfelt 4">
            <a:extLst>
              <a:ext uri="{FF2B5EF4-FFF2-40B4-BE49-F238E27FC236}">
                <a16:creationId xmlns:a16="http://schemas.microsoft.com/office/drawing/2014/main" id="{B79ED6CC-C982-997D-48D0-A6918D663270}"/>
              </a:ext>
            </a:extLst>
          </p:cNvPr>
          <p:cNvSpPr txBox="1"/>
          <p:nvPr/>
        </p:nvSpPr>
        <p:spPr>
          <a:xfrm>
            <a:off x="506186" y="1021217"/>
            <a:ext cx="870302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da-DK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Set up </a:t>
            </a:r>
            <a:r>
              <a:rPr lang="da-DK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relaxed</a:t>
            </a:r>
            <a:r>
              <a:rPr lang="da-DK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atoms </a:t>
            </a:r>
            <a:r>
              <a:rPr lang="da-DK" sz="28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 Heat up  Cool </a:t>
            </a:r>
            <a:r>
              <a:rPr lang="da-DK" sz="28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down</a:t>
            </a:r>
            <a:r>
              <a:rPr lang="da-DK" sz="28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 (</a:t>
            </a:r>
            <a:r>
              <a:rPr lang="da-DK" sz="28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slowly</a:t>
            </a:r>
            <a:r>
              <a:rPr lang="da-DK" sz="28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a-DK" sz="28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Hopefully</a:t>
            </a:r>
            <a:r>
              <a:rPr lang="da-DK" sz="28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 end up in more stable </a:t>
            </a:r>
            <a:r>
              <a:rPr lang="da-DK" sz="28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structure</a:t>
            </a:r>
            <a:endParaRPr lang="da-DK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72572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ladsholder til indhold 3">
            <a:extLst>
              <a:ext uri="{FF2B5EF4-FFF2-40B4-BE49-F238E27FC236}">
                <a16:creationId xmlns:a16="http://schemas.microsoft.com/office/drawing/2014/main" id="{25CD9FD3-33B7-0D98-288F-7AE0729212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3509" y="0"/>
            <a:ext cx="10664981" cy="3332806"/>
          </a:xfrm>
          <a:prstGeom prst="rect">
            <a:avLst/>
          </a:prstGeom>
        </p:spPr>
      </p:pic>
      <p:pic>
        <p:nvPicPr>
          <p:cNvPr id="8" name="Billede 7" descr="Et billede, der indeholder diagram, linje/række, tekst&#10;&#10;Automatisk genereret beskrivelse">
            <a:extLst>
              <a:ext uri="{FF2B5EF4-FFF2-40B4-BE49-F238E27FC236}">
                <a16:creationId xmlns:a16="http://schemas.microsoft.com/office/drawing/2014/main" id="{F2A757CC-DA38-8699-EE2D-31EE945D7E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509" y="3429000"/>
            <a:ext cx="10664982" cy="3332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967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ladsholder til indhold 4">
            <a:extLst>
              <a:ext uri="{FF2B5EF4-FFF2-40B4-BE49-F238E27FC236}">
                <a16:creationId xmlns:a16="http://schemas.microsoft.com/office/drawing/2014/main" id="{6D9C85A8-648A-1CD6-B69C-EC465395A9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81200" y="2598007"/>
            <a:ext cx="8229600" cy="3657600"/>
          </a:xfrm>
        </p:spPr>
      </p:pic>
      <p:sp>
        <p:nvSpPr>
          <p:cNvPr id="8" name="Titel 1">
            <a:extLst>
              <a:ext uri="{FF2B5EF4-FFF2-40B4-BE49-F238E27FC236}">
                <a16:creationId xmlns:a16="http://schemas.microsoft.com/office/drawing/2014/main" id="{5581CFE8-7391-2E70-CA7F-50801D18FFEA}"/>
              </a:ext>
            </a:extLst>
          </p:cNvPr>
          <p:cNvSpPr txBox="1">
            <a:spLocks/>
          </p:cNvSpPr>
          <p:nvPr/>
        </p:nvSpPr>
        <p:spPr>
          <a:xfrm>
            <a:off x="838200" y="19310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Exercise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28 –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Simulated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annealing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kstfelt 8">
            <a:extLst>
              <a:ext uri="{FF2B5EF4-FFF2-40B4-BE49-F238E27FC236}">
                <a16:creationId xmlns:a16="http://schemas.microsoft.com/office/drawing/2014/main" id="{BB70A9FA-559C-DAD8-29E4-AB8F4D164BF1}"/>
              </a:ext>
            </a:extLst>
          </p:cNvPr>
          <p:cNvSpPr txBox="1"/>
          <p:nvPr/>
        </p:nvSpPr>
        <p:spPr>
          <a:xfrm>
            <a:off x="838200" y="1689007"/>
            <a:ext cx="3214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Finite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simulation time</a:t>
            </a:r>
          </a:p>
        </p:txBody>
      </p:sp>
    </p:spTree>
    <p:extLst>
      <p:ext uri="{BB962C8B-B14F-4D97-AF65-F5344CB8AC3E}">
        <p14:creationId xmlns:p14="http://schemas.microsoft.com/office/powerpoint/2010/main" val="19475551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1BCA250-FB4F-77CE-47BF-E244BC686A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1E2165D7-D826-A4AA-AC4A-0B282AE607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Goal: Understand how to </a:t>
            </a:r>
            <a:r>
              <a:rPr lang="en-US" noProof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simulat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 temperature</a:t>
            </a:r>
            <a:endParaRPr lang="en-US" noProof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Brief summary of statistical physics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Monte Carlo &amp; Metropolis Monte Carlo sampling</a:t>
            </a:r>
            <a:endParaRPr lang="en-US" noProof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Molecular Dynamics simulations (MD-simulations)</a:t>
            </a:r>
            <a:br>
              <a:rPr lang="en-US" noProof="0" dirty="0"/>
            </a:b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615392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50852B7-61A9-1DE4-9332-CCB759BAF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Brief summary of statistical physics</a:t>
            </a:r>
            <a:endParaRPr lang="da-DK" dirty="0"/>
          </a:p>
        </p:txBody>
      </p:sp>
      <p:pic>
        <p:nvPicPr>
          <p:cNvPr id="4" name="Pladsholder til indhold 3">
            <a:extLst>
              <a:ext uri="{FF2B5EF4-FFF2-40B4-BE49-F238E27FC236}">
                <a16:creationId xmlns:a16="http://schemas.microsoft.com/office/drawing/2014/main" id="{59C1CAE1-0662-0BF4-A6E2-09A4CDC597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09320" y="3908110"/>
            <a:ext cx="10114297" cy="2584765"/>
          </a:xfrm>
          <a:prstGeom prst="rect">
            <a:avLst/>
          </a:prstGeom>
        </p:spPr>
      </p:pic>
      <p:sp>
        <p:nvSpPr>
          <p:cNvPr id="5" name="Tekstfelt 4">
            <a:extLst>
              <a:ext uri="{FF2B5EF4-FFF2-40B4-BE49-F238E27FC236}">
                <a16:creationId xmlns:a16="http://schemas.microsoft.com/office/drawing/2014/main" id="{CDD2B214-2D54-C733-AF5F-DF753481C2AB}"/>
              </a:ext>
            </a:extLst>
          </p:cNvPr>
          <p:cNvSpPr txBox="1"/>
          <p:nvPr/>
        </p:nvSpPr>
        <p:spPr>
          <a:xfrm>
            <a:off x="838200" y="1584356"/>
            <a:ext cx="6793848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Canonical</a:t>
            </a:r>
            <a:r>
              <a:rPr lang="da-DK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ensemble </a:t>
            </a:r>
            <a:r>
              <a:rPr lang="da-DK" sz="28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da-DK" sz="28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Boltzmann</a:t>
            </a:r>
            <a:r>
              <a:rPr lang="da-DK" sz="28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da-DK" sz="28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statistics</a:t>
            </a:r>
            <a:endParaRPr lang="da-DK" sz="2800" dirty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endParaRPr lang="da-DK" sz="2800" dirty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endParaRPr lang="da-DK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Hairy</a:t>
            </a:r>
            <a:r>
              <a:rPr lang="da-DK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integrals </a:t>
            </a:r>
            <a:r>
              <a:rPr lang="da-DK" sz="28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Monte </a:t>
            </a:r>
            <a:r>
              <a:rPr lang="da-DK" sz="28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carlo</a:t>
            </a:r>
            <a:r>
              <a:rPr lang="da-DK" sz="28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sampling</a:t>
            </a:r>
            <a:endParaRPr lang="da-DK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Billede 5">
            <a:extLst>
              <a:ext uri="{FF2B5EF4-FFF2-40B4-BE49-F238E27FC236}">
                <a16:creationId xmlns:a16="http://schemas.microsoft.com/office/drawing/2014/main" id="{87BCD9EB-4608-E655-25D9-904C3F2A03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9665" y="2188468"/>
            <a:ext cx="2047875" cy="552450"/>
          </a:xfrm>
          <a:prstGeom prst="rect">
            <a:avLst/>
          </a:prstGeom>
        </p:spPr>
      </p:pic>
      <p:pic>
        <p:nvPicPr>
          <p:cNvPr id="8" name="Billede 7">
            <a:extLst>
              <a:ext uri="{FF2B5EF4-FFF2-40B4-BE49-F238E27FC236}">
                <a16:creationId xmlns:a16="http://schemas.microsoft.com/office/drawing/2014/main" id="{EE9DA1B2-936C-DDFF-4D16-D2F0B7FAAB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1547" y="2188468"/>
            <a:ext cx="1876425" cy="619125"/>
          </a:xfrm>
          <a:prstGeom prst="rect">
            <a:avLst/>
          </a:prstGeom>
        </p:spPr>
      </p:pic>
      <p:pic>
        <p:nvPicPr>
          <p:cNvPr id="10" name="Billede 9">
            <a:extLst>
              <a:ext uri="{FF2B5EF4-FFF2-40B4-BE49-F238E27FC236}">
                <a16:creationId xmlns:a16="http://schemas.microsoft.com/office/drawing/2014/main" id="{21550FC2-353E-097C-510A-947B06D9A7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88438" y="2136080"/>
            <a:ext cx="2505075" cy="65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1398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D186EF-3375-888D-E68C-0ED958EB48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Monte Carlo sampling &amp;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Metropolis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Monte Carlo sampling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73F284E6-3061-0C52-01C3-C3D8ED82FF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869" y="1253331"/>
            <a:ext cx="10515600" cy="4351338"/>
          </a:xfrm>
        </p:spPr>
        <p:txBody>
          <a:bodyPr/>
          <a:lstStyle/>
          <a:p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Short comings:</a:t>
            </a:r>
          </a:p>
          <a:p>
            <a:pPr lvl="1"/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Have to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choose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Y(x)</a:t>
            </a:r>
          </a:p>
          <a:p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da-DK" dirty="0"/>
          </a:p>
        </p:txBody>
      </p:sp>
      <p:pic>
        <p:nvPicPr>
          <p:cNvPr id="7" name="Billede 6">
            <a:extLst>
              <a:ext uri="{FF2B5EF4-FFF2-40B4-BE49-F238E27FC236}">
                <a16:creationId xmlns:a16="http://schemas.microsoft.com/office/drawing/2014/main" id="{B6937A1F-9CE7-ED30-1B14-A9A78061A0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016" y="3754924"/>
            <a:ext cx="10813967" cy="276357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77B70276-475F-9D67-9E9B-7D7BC4EA3B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07302" y="1172677"/>
            <a:ext cx="5554424" cy="2394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9115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0F70E0-95C5-0334-B8EC-51BCD7633B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3192"/>
            <a:ext cx="10515600" cy="1325563"/>
          </a:xfrm>
        </p:spPr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Monte Carlo sampling &amp;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Metropolis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Monte Carlo sampling</a:t>
            </a:r>
            <a:endParaRPr lang="da-DK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Pladsholder til indhold 2">
                <a:extLst>
                  <a:ext uri="{FF2B5EF4-FFF2-40B4-BE49-F238E27FC236}">
                    <a16:creationId xmlns:a16="http://schemas.microsoft.com/office/drawing/2014/main" id="{BD7027B3-4514-BBF0-3A10-8E15C9FAF25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66185" y="1478755"/>
                <a:ext cx="10515600" cy="4351338"/>
              </a:xfrm>
            </p:spPr>
            <p:txBody>
              <a:bodyPr>
                <a:normAutofit/>
              </a:bodyPr>
              <a:lstStyle/>
              <a:p>
                <a:r>
                  <a:rPr lang="da-D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Solution: </a:t>
                </a:r>
                <a:r>
                  <a:rPr lang="da-DK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Metropolis</a:t>
                </a:r>
                <a:r>
                  <a:rPr lang="da-D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Monte </a:t>
                </a:r>
                <a:r>
                  <a:rPr lang="da-DK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carlo</a:t>
                </a:r>
                <a:endParaRPr lang="da-DK" dirty="0"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endParaRPr>
              </a:p>
              <a:p>
                <a:pPr lvl="1"/>
                <a:r>
                  <a:rPr lang="da-DK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Propose new position: </a:t>
                </a:r>
                <a14:m>
                  <m:oMath xmlns:m="http://schemas.openxmlformats.org/officeDocument/2006/math">
                    <m:r>
                      <a:rPr lang="da-DK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𝑥</m:t>
                    </m:r>
                    <m:r>
                      <a:rPr lang="da-DK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′</m:t>
                    </m:r>
                  </m:oMath>
                </a14:m>
                <a:endParaRPr lang="da-DK" dirty="0"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da-DK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𝑅𝑁𝐷</m:t>
                    </m:r>
                    <m:r>
                      <a:rPr lang="da-DK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&lt;</m:t>
                    </m:r>
                    <m:r>
                      <m:rPr>
                        <m:sty m:val="p"/>
                      </m:rPr>
                      <a:rPr lang="da-DK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min</m:t>
                    </m:r>
                    <m:d>
                      <m:dPr>
                        <m:ctrlPr>
                          <a:rPr lang="da-DK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da-DK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1, </m:t>
                        </m:r>
                        <m:f>
                          <m:fPr>
                            <m:ctrlPr>
                              <a:rPr lang="da-DK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da-DK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𝑝</m:t>
                            </m:r>
                            <m:r>
                              <a:rPr lang="da-DK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da-DK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a-DK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da-DK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da-DK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a:rPr lang="da-DK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𝑝</m:t>
                            </m:r>
                            <m:r>
                              <a:rPr lang="da-DK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da-DK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  <m:r>
                              <a:rPr lang="da-DK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den>
                        </m:f>
                      </m:e>
                    </m:d>
                    <m:r>
                      <a:rPr lang="da-DK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⁡</m:t>
                    </m:r>
                  </m:oMath>
                </a14:m>
                <a:r>
                  <a:rPr lang="da-DK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 </a:t>
                </a:r>
                <a:r>
                  <a:rPr lang="da-DK" dirty="0" err="1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Boltzmann</a:t>
                </a:r>
                <a:r>
                  <a:rPr lang="da-DK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 </a:t>
                </a:r>
                <a:r>
                  <a:rPr lang="da-DK" dirty="0" err="1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statistics</a:t>
                </a:r>
                <a:endParaRPr lang="da-DK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da-D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Short comings:</a:t>
                </a:r>
              </a:p>
              <a:p>
                <a:pPr lvl="1"/>
                <a:r>
                  <a:rPr lang="da-DK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Timescales</a:t>
                </a:r>
                <a:r>
                  <a:rPr lang="da-D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?</a:t>
                </a:r>
              </a:p>
              <a:p>
                <a:pPr lvl="1"/>
                <a:r>
                  <a:rPr lang="da-DK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Phase</a:t>
                </a:r>
                <a:r>
                  <a:rPr lang="da-D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transitions? </a:t>
                </a:r>
                <a:r>
                  <a:rPr lang="da-DK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 MD simulations</a:t>
                </a:r>
                <a:endParaRPr lang="da-DK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" name="Pladsholder til indhold 2">
                <a:extLst>
                  <a:ext uri="{FF2B5EF4-FFF2-40B4-BE49-F238E27FC236}">
                    <a16:creationId xmlns:a16="http://schemas.microsoft.com/office/drawing/2014/main" id="{BD7027B3-4514-BBF0-3A10-8E15C9FAF25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66185" y="1478755"/>
                <a:ext cx="10515600" cy="4351338"/>
              </a:xfrm>
              <a:blipFill>
                <a:blip r:embed="rId2"/>
                <a:stretch>
                  <a:fillRect l="-1043" t="-2525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Billede 4">
            <a:extLst>
              <a:ext uri="{FF2B5EF4-FFF2-40B4-BE49-F238E27FC236}">
                <a16:creationId xmlns:a16="http://schemas.microsoft.com/office/drawing/2014/main" id="{4B1FEA75-6739-5AD7-B5C5-2A337BD89B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575390"/>
            <a:ext cx="12192000" cy="2509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5933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E408CBF-0DFC-8CE2-5731-745905E34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Molecular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Dynamics (MD) – Simulations: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Pladsholder til indhold 2">
                <a:extLst>
                  <a:ext uri="{FF2B5EF4-FFF2-40B4-BE49-F238E27FC236}">
                    <a16:creationId xmlns:a16="http://schemas.microsoft.com/office/drawing/2014/main" id="{EA501A9D-F44D-42D7-4ADC-CDC52B7E8A0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a-D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N2 integration </a:t>
                </a:r>
                <a:r>
                  <a:rPr lang="da-DK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 </a:t>
                </a:r>
                <a:r>
                  <a:rPr lang="da-DK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Velocity</a:t>
                </a:r>
                <a:r>
                  <a:rPr lang="da-D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da-DK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verlet</a:t>
                </a:r>
                <a:endParaRPr lang="da-DK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da-DK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Thermostat</a:t>
                </a:r>
                <a:r>
                  <a:rPr lang="da-D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da-DK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 </a:t>
                </a:r>
                <a:r>
                  <a:rPr lang="da-DK" dirty="0" err="1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update</a:t>
                </a:r>
                <a:r>
                  <a:rPr lang="da-DK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 </a:t>
                </a:r>
                <a:r>
                  <a:rPr lang="da-DK" dirty="0" err="1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velocities</a:t>
                </a:r>
                <a:endParaRPr lang="da-DK" dirty="0"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da-DK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da-DK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𝜎</m:t>
                        </m:r>
                      </m:e>
                      <m:sub>
                        <m:r>
                          <a:rPr lang="da-DK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da-DK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da-DK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da-DK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da-DK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a-DK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da-DK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𝐵</m:t>
                                </m:r>
                              </m:sub>
                            </m:sSub>
                            <m:r>
                              <a:rPr lang="da-DK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𝑇</m:t>
                            </m:r>
                          </m:num>
                          <m:den>
                            <m:sSub>
                              <m:sSubPr>
                                <m:ctrlPr>
                                  <a:rPr lang="da-DK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a-DK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da-DK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sub>
                            </m:sSub>
                          </m:den>
                        </m:f>
                      </m:e>
                    </m:rad>
                  </m:oMath>
                </a14:m>
                <a:endParaRPr lang="da-DK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Pladsholder til indhold 2">
                <a:extLst>
                  <a:ext uri="{FF2B5EF4-FFF2-40B4-BE49-F238E27FC236}">
                    <a16:creationId xmlns:a16="http://schemas.microsoft.com/office/drawing/2014/main" id="{EA501A9D-F44D-42D7-4ADC-CDC52B7E8A0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521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Grafik 4">
            <a:extLst>
              <a:ext uri="{FF2B5EF4-FFF2-40B4-BE49-F238E27FC236}">
                <a16:creationId xmlns:a16="http://schemas.microsoft.com/office/drawing/2014/main" id="{E5DFABB0-B021-F81C-A454-4A52333AC0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12648" y="1825625"/>
            <a:ext cx="4381500" cy="352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2044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F2AE0E-A591-D31C-CDD2-79A639E6CD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65214"/>
            <a:ext cx="10515600" cy="1325563"/>
          </a:xfrm>
        </p:spPr>
        <p:txBody>
          <a:bodyPr/>
          <a:lstStyle/>
          <a:p>
            <a:r>
              <a:rPr lang="en-US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Velocity </a:t>
            </a:r>
            <a:r>
              <a:rPr lang="en-US" noProof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verlet</a:t>
            </a:r>
            <a:r>
              <a:rPr lang="en-US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vs. Euler integration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6374C0B8-BB6F-E509-A26E-4A7629F199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22790"/>
            <a:ext cx="10515600" cy="4351338"/>
          </a:xfrm>
        </p:spPr>
        <p:txBody>
          <a:bodyPr/>
          <a:lstStyle/>
          <a:p>
            <a:r>
              <a:rPr lang="en-US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MD-simulations </a:t>
            </a:r>
            <a:r>
              <a:rPr lang="en-US" noProof="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 Integration of N2 + thermostat</a:t>
            </a:r>
          </a:p>
        </p:txBody>
      </p:sp>
      <p:pic>
        <p:nvPicPr>
          <p:cNvPr id="5" name="Billede 4" descr="Et billede, der indeholder tekst, diagram, Kurve, linje/række&#10;&#10;Automatisk genereret beskrivelse">
            <a:extLst>
              <a:ext uri="{FF2B5EF4-FFF2-40B4-BE49-F238E27FC236}">
                <a16:creationId xmlns:a16="http://schemas.microsoft.com/office/drawing/2014/main" id="{52963169-0C77-00A4-129E-CD5FB7AC8B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7035" y="1830614"/>
            <a:ext cx="9883773" cy="2117951"/>
          </a:xfrm>
          <a:prstGeom prst="rect">
            <a:avLst/>
          </a:prstGeom>
        </p:spPr>
      </p:pic>
      <p:pic>
        <p:nvPicPr>
          <p:cNvPr id="7" name="Billede 6" descr="Et billede, der indeholder tekst, diagram, Kurve, linje/række&#10;&#10;Automatisk genereret beskrivelse">
            <a:extLst>
              <a:ext uri="{FF2B5EF4-FFF2-40B4-BE49-F238E27FC236}">
                <a16:creationId xmlns:a16="http://schemas.microsoft.com/office/drawing/2014/main" id="{27B87CEB-155D-77F8-44DD-A44035CED2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7040" y="4215153"/>
            <a:ext cx="9883768" cy="2117950"/>
          </a:xfrm>
          <a:prstGeom prst="rect">
            <a:avLst/>
          </a:prstGeom>
        </p:spPr>
      </p:pic>
      <p:cxnSp>
        <p:nvCxnSpPr>
          <p:cNvPr id="9" name="Lige forbindelse 8">
            <a:extLst>
              <a:ext uri="{FF2B5EF4-FFF2-40B4-BE49-F238E27FC236}">
                <a16:creationId xmlns:a16="http://schemas.microsoft.com/office/drawing/2014/main" id="{305DA797-2DC1-5BEB-E56E-19FA8C32EF7A}"/>
              </a:ext>
            </a:extLst>
          </p:cNvPr>
          <p:cNvCxnSpPr/>
          <p:nvPr/>
        </p:nvCxnSpPr>
        <p:spPr>
          <a:xfrm>
            <a:off x="162208" y="4079193"/>
            <a:ext cx="1165860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Tekstfelt 9">
            <a:extLst>
              <a:ext uri="{FF2B5EF4-FFF2-40B4-BE49-F238E27FC236}">
                <a16:creationId xmlns:a16="http://schemas.microsoft.com/office/drawing/2014/main" id="{44749CB3-F723-614D-55E6-23E884215EF5}"/>
              </a:ext>
            </a:extLst>
          </p:cNvPr>
          <p:cNvSpPr txBox="1"/>
          <p:nvPr/>
        </p:nvSpPr>
        <p:spPr>
          <a:xfrm>
            <a:off x="612259" y="2357554"/>
            <a:ext cx="9731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Velocity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verlet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kstfelt 10">
            <a:extLst>
              <a:ext uri="{FF2B5EF4-FFF2-40B4-BE49-F238E27FC236}">
                <a16:creationId xmlns:a16="http://schemas.microsoft.com/office/drawing/2014/main" id="{3439181D-57B7-E55A-850C-E7E775222959}"/>
              </a:ext>
            </a:extLst>
          </p:cNvPr>
          <p:cNvSpPr txBox="1"/>
          <p:nvPr/>
        </p:nvSpPr>
        <p:spPr>
          <a:xfrm>
            <a:off x="494678" y="4689996"/>
            <a:ext cx="11849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Euler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integration</a:t>
            </a:r>
          </a:p>
        </p:txBody>
      </p:sp>
    </p:spTree>
    <p:extLst>
      <p:ext uri="{BB962C8B-B14F-4D97-AF65-F5344CB8AC3E}">
        <p14:creationId xmlns:p14="http://schemas.microsoft.com/office/powerpoint/2010/main" val="40555041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9585B2-1387-9066-C591-A1C8B045F7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N2 integration + thermostat</a:t>
            </a:r>
            <a:endParaRPr lang="en-US" noProof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ladsholder til indhold 4" descr="Et billede, der indeholder tekst, skærmbillede, diagram, Kurve&#10;&#10;Automatisk genereret beskrivelse">
            <a:extLst>
              <a:ext uri="{FF2B5EF4-FFF2-40B4-BE49-F238E27FC236}">
                <a16:creationId xmlns:a16="http://schemas.microsoft.com/office/drawing/2014/main" id="{DFD0F827-0C5B-93F8-AC49-5A18D0AEDD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0697" y="2545540"/>
            <a:ext cx="3227230" cy="3005131"/>
          </a:xfrm>
        </p:spPr>
      </p:pic>
      <p:pic>
        <p:nvPicPr>
          <p:cNvPr id="7" name="Billede 6" descr="Et billede, der indeholder tekst, skærmbillede, diagram, Kurve&#10;&#10;Automatisk genereret beskrivelse">
            <a:extLst>
              <a:ext uri="{FF2B5EF4-FFF2-40B4-BE49-F238E27FC236}">
                <a16:creationId xmlns:a16="http://schemas.microsoft.com/office/drawing/2014/main" id="{84C9BAF1-B6B0-32BE-03C2-8921E4D5AF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040" y="2222186"/>
            <a:ext cx="4826674" cy="4494501"/>
          </a:xfrm>
          <a:prstGeom prst="rect">
            <a:avLst/>
          </a:prstGeom>
        </p:spPr>
      </p:pic>
      <p:pic>
        <p:nvPicPr>
          <p:cNvPr id="9" name="Billede 8" descr="Et billede, der indeholder tekst, skærmbillede, diagram, Kurve&#10;&#10;Automatisk genereret beskrivelse">
            <a:extLst>
              <a:ext uri="{FF2B5EF4-FFF2-40B4-BE49-F238E27FC236}">
                <a16:creationId xmlns:a16="http://schemas.microsoft.com/office/drawing/2014/main" id="{A405FFBA-75B1-43CB-AD30-320897678E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4463" y="2155508"/>
            <a:ext cx="4969884" cy="4627855"/>
          </a:xfrm>
          <a:prstGeom prst="rect">
            <a:avLst/>
          </a:prstGeom>
        </p:spPr>
      </p:pic>
      <p:cxnSp>
        <p:nvCxnSpPr>
          <p:cNvPr id="11" name="Lige pilforbindelse 10">
            <a:extLst>
              <a:ext uri="{FF2B5EF4-FFF2-40B4-BE49-F238E27FC236}">
                <a16:creationId xmlns:a16="http://schemas.microsoft.com/office/drawing/2014/main" id="{1A833AA8-EE24-84DC-C94C-68B46E6131FF}"/>
              </a:ext>
            </a:extLst>
          </p:cNvPr>
          <p:cNvCxnSpPr>
            <a:cxnSpLocks/>
          </p:cNvCxnSpPr>
          <p:nvPr/>
        </p:nvCxnSpPr>
        <p:spPr>
          <a:xfrm>
            <a:off x="5461802" y="4379562"/>
            <a:ext cx="1162070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Tekstfelt 13">
            <a:extLst>
              <a:ext uri="{FF2B5EF4-FFF2-40B4-BE49-F238E27FC236}">
                <a16:creationId xmlns:a16="http://schemas.microsoft.com/office/drawing/2014/main" id="{A2ADDBB4-72B9-03D6-AEF0-798484EB243E}"/>
              </a:ext>
            </a:extLst>
          </p:cNvPr>
          <p:cNvSpPr txBox="1"/>
          <p:nvPr/>
        </p:nvSpPr>
        <p:spPr>
          <a:xfrm>
            <a:off x="5433676" y="3495066"/>
            <a:ext cx="11721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Switch on </a:t>
            </a:r>
            <a:br>
              <a:rPr lang="en-US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thermostat</a:t>
            </a:r>
          </a:p>
        </p:txBody>
      </p:sp>
    </p:spTree>
    <p:extLst>
      <p:ext uri="{BB962C8B-B14F-4D97-AF65-F5344CB8AC3E}">
        <p14:creationId xmlns:p14="http://schemas.microsoft.com/office/powerpoint/2010/main" val="12147176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4BDC51-B632-719E-D8EB-5E40E2C12A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Metropolis Montecarlo vs. MD-simulation</a:t>
            </a:r>
            <a:endParaRPr lang="en-US" noProof="0" dirty="0"/>
          </a:p>
        </p:txBody>
      </p:sp>
      <p:pic>
        <p:nvPicPr>
          <p:cNvPr id="15" name="Pladsholder til indhold 14">
            <a:extLst>
              <a:ext uri="{FF2B5EF4-FFF2-40B4-BE49-F238E27FC236}">
                <a16:creationId xmlns:a16="http://schemas.microsoft.com/office/drawing/2014/main" id="{B831FBA5-AA07-D4C3-109D-E6AA6A61D5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09800" y="930275"/>
            <a:ext cx="7772400" cy="2826328"/>
          </a:xfr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CA905E61-0850-93CC-131D-624D4D02E9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09800" y="4031673"/>
            <a:ext cx="7772400" cy="2826327"/>
          </a:xfrm>
          <a:prstGeom prst="rect">
            <a:avLst/>
          </a:prstGeom>
        </p:spPr>
      </p:pic>
      <p:cxnSp>
        <p:nvCxnSpPr>
          <p:cNvPr id="19" name="Lige forbindelse 18">
            <a:extLst>
              <a:ext uri="{FF2B5EF4-FFF2-40B4-BE49-F238E27FC236}">
                <a16:creationId xmlns:a16="http://schemas.microsoft.com/office/drawing/2014/main" id="{8A29EA6C-4BC5-0228-6967-22E607EE8C46}"/>
              </a:ext>
            </a:extLst>
          </p:cNvPr>
          <p:cNvCxnSpPr>
            <a:cxnSpLocks/>
          </p:cNvCxnSpPr>
          <p:nvPr/>
        </p:nvCxnSpPr>
        <p:spPr>
          <a:xfrm>
            <a:off x="1926772" y="3888263"/>
            <a:ext cx="8588828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2" name="Tekstfelt 21">
            <a:extLst>
              <a:ext uri="{FF2B5EF4-FFF2-40B4-BE49-F238E27FC236}">
                <a16:creationId xmlns:a16="http://schemas.microsoft.com/office/drawing/2014/main" id="{2984076A-1A9D-156D-5155-E4290795F64E}"/>
              </a:ext>
            </a:extLst>
          </p:cNvPr>
          <p:cNvSpPr txBox="1"/>
          <p:nvPr/>
        </p:nvSpPr>
        <p:spPr>
          <a:xfrm>
            <a:off x="603268" y="2024433"/>
            <a:ext cx="12490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Metropolis</a:t>
            </a:r>
            <a:br>
              <a:rPr lang="en-US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Montecarlo</a:t>
            </a:r>
          </a:p>
        </p:txBody>
      </p:sp>
      <p:sp>
        <p:nvSpPr>
          <p:cNvPr id="24" name="Tekstfelt 23">
            <a:extLst>
              <a:ext uri="{FF2B5EF4-FFF2-40B4-BE49-F238E27FC236}">
                <a16:creationId xmlns:a16="http://schemas.microsoft.com/office/drawing/2014/main" id="{CA8B6C31-97EE-4EBB-22C1-FB4B454B1AAC}"/>
              </a:ext>
            </a:extLst>
          </p:cNvPr>
          <p:cNvSpPr txBox="1"/>
          <p:nvPr/>
        </p:nvSpPr>
        <p:spPr>
          <a:xfrm>
            <a:off x="220438" y="5233465"/>
            <a:ext cx="60987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MD-simulations</a:t>
            </a:r>
          </a:p>
        </p:txBody>
      </p:sp>
    </p:spTree>
    <p:extLst>
      <p:ext uri="{BB962C8B-B14F-4D97-AF65-F5344CB8AC3E}">
        <p14:creationId xmlns:p14="http://schemas.microsoft.com/office/powerpoint/2010/main" val="28607254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1609</TotalTime>
  <Words>261</Words>
  <Application>Microsoft Office PowerPoint</Application>
  <PresentationFormat>Widescreen</PresentationFormat>
  <Paragraphs>51</Paragraphs>
  <Slides>15</Slides>
  <Notes>1</Notes>
  <HiddenSlides>0</HiddenSlides>
  <MMClips>0</MMClips>
  <ScaleCrop>false</ScaleCrop>
  <HeadingPairs>
    <vt:vector size="6" baseType="variant">
      <vt:variant>
        <vt:lpstr>Benyttede skrifttyper</vt:lpstr>
      </vt:variant>
      <vt:variant>
        <vt:i4>5</vt:i4>
      </vt:variant>
      <vt:variant>
        <vt:lpstr>Tema</vt:lpstr>
      </vt:variant>
      <vt:variant>
        <vt:i4>1</vt:i4>
      </vt:variant>
      <vt:variant>
        <vt:lpstr>Slidetitler</vt:lpstr>
      </vt:variant>
      <vt:variant>
        <vt:i4>15</vt:i4>
      </vt:variant>
    </vt:vector>
  </HeadingPairs>
  <TitlesOfParts>
    <vt:vector size="21" baseType="lpstr">
      <vt:lpstr>Aptos</vt:lpstr>
      <vt:lpstr>Aptos Display</vt:lpstr>
      <vt:lpstr>Arial</vt:lpstr>
      <vt:lpstr>Cambria Math</vt:lpstr>
      <vt:lpstr>Times New Roman</vt:lpstr>
      <vt:lpstr>Office-tema</vt:lpstr>
      <vt:lpstr>Simulation of temperature</vt:lpstr>
      <vt:lpstr>Outline</vt:lpstr>
      <vt:lpstr>Brief summary of statistical physics</vt:lpstr>
      <vt:lpstr>Monte Carlo sampling &amp; Metropolis Monte Carlo sampling</vt:lpstr>
      <vt:lpstr>Monte Carlo sampling &amp; Metropolis Monte Carlo sampling</vt:lpstr>
      <vt:lpstr>Molecular Dynamics (MD) – Simulations:</vt:lpstr>
      <vt:lpstr>Velocity verlet vs. Euler integration</vt:lpstr>
      <vt:lpstr>N2 integration + thermostat</vt:lpstr>
      <vt:lpstr>Metropolis Montecarlo vs. MD-simulation</vt:lpstr>
      <vt:lpstr>Find phase transition of simple molecule</vt:lpstr>
      <vt:lpstr>PowerPoint-præsentation</vt:lpstr>
      <vt:lpstr>PowerPoint-præsentation</vt:lpstr>
      <vt:lpstr>Another phenomena: Simulated annealing</vt:lpstr>
      <vt:lpstr>PowerPoint-præsentation</vt:lpstr>
      <vt:lpstr>PowerPoint-præsentation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Karsten Walz Jensen</dc:creator>
  <cp:lastModifiedBy>Karsten Walz Jensen</cp:lastModifiedBy>
  <cp:revision>35</cp:revision>
  <dcterms:created xsi:type="dcterms:W3CDTF">2024-12-17T13:42:35Z</dcterms:created>
  <dcterms:modified xsi:type="dcterms:W3CDTF">2025-01-07T10:41:21Z</dcterms:modified>
</cp:coreProperties>
</file>